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8" r:id="rId3"/>
    <p:sldId id="277" r:id="rId4"/>
    <p:sldId id="268" r:id="rId5"/>
    <p:sldId id="257" r:id="rId6"/>
    <p:sldId id="276" r:id="rId7"/>
    <p:sldId id="259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5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5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34DEC36-967C-467A-83AE-94C16F6D6F12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EC0015DB-17CC-4900-8B54-76F6BA1674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707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DEC36-967C-467A-83AE-94C16F6D6F12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15DB-17CC-4900-8B54-76F6BA1674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938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DEC36-967C-467A-83AE-94C16F6D6F12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15DB-17CC-4900-8B54-76F6BA1674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752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DEC36-967C-467A-83AE-94C16F6D6F12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15DB-17CC-4900-8B54-76F6BA1674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246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DEC36-967C-467A-83AE-94C16F6D6F12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15DB-17CC-4900-8B54-76F6BA1674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497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DEC36-967C-467A-83AE-94C16F6D6F12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15DB-17CC-4900-8B54-76F6BA1674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403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DEC36-967C-467A-83AE-94C16F6D6F12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15DB-17CC-4900-8B54-76F6BA1674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1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DEC36-967C-467A-83AE-94C16F6D6F12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15DB-17CC-4900-8B54-76F6BA1674C8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DEC36-967C-467A-83AE-94C16F6D6F12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15DB-17CC-4900-8B54-76F6BA1674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22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DEC36-967C-467A-83AE-94C16F6D6F12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15DB-17CC-4900-8B54-76F6BA1674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523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DEC36-967C-467A-83AE-94C16F6D6F12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15DB-17CC-4900-8B54-76F6BA1674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202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DEC36-967C-467A-83AE-94C16F6D6F12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15DB-17CC-4900-8B54-76F6BA1674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758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DEC36-967C-467A-83AE-94C16F6D6F12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15DB-17CC-4900-8B54-76F6BA1674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15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DEC36-967C-467A-83AE-94C16F6D6F12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15DB-17CC-4900-8B54-76F6BA1674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514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DEC36-967C-467A-83AE-94C16F6D6F12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15DB-17CC-4900-8B54-76F6BA1674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85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DEC36-967C-467A-83AE-94C16F6D6F12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15DB-17CC-4900-8B54-76F6BA1674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923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DEC36-967C-467A-83AE-94C16F6D6F12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15DB-17CC-4900-8B54-76F6BA1674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237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34DEC36-967C-467A-83AE-94C16F6D6F12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0015DB-17CC-4900-8B54-76F6BA1674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8955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289685"/>
          </a:xfrm>
        </p:spPr>
        <p:txBody>
          <a:bodyPr/>
          <a:lstStyle/>
          <a:p>
            <a:r>
              <a:rPr lang="en-IN" dirty="0"/>
              <a:t>A Perfect family…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91" y="1279526"/>
            <a:ext cx="7928647" cy="5285764"/>
          </a:xfrm>
        </p:spPr>
      </p:pic>
      <p:sp>
        <p:nvSpPr>
          <p:cNvPr id="7" name="TextBox 6"/>
          <p:cNvSpPr txBox="1"/>
          <p:nvPr/>
        </p:nvSpPr>
        <p:spPr>
          <a:xfrm>
            <a:off x="3974123" y="6638195"/>
            <a:ext cx="414117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i="1" dirty="0"/>
              <a:t>Source:  https://www.homecareassistancedenver.com/wp-content/uploads/2019/05/Importance-of-Family-in-Seniors-life-2.jpg</a:t>
            </a:r>
          </a:p>
        </p:txBody>
      </p:sp>
    </p:spTree>
    <p:extLst>
      <p:ext uri="{BB962C8B-B14F-4D97-AF65-F5344CB8AC3E}">
        <p14:creationId xmlns:p14="http://schemas.microsoft.com/office/powerpoint/2010/main" val="241228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Student / education loan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6494" y="2011634"/>
            <a:ext cx="5428965" cy="340009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5 Best Banks For Education Loans: The Cheapest Education Loans In In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66" y="2011634"/>
            <a:ext cx="5786690" cy="340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31737" y="5586091"/>
            <a:ext cx="37490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i="1" dirty="0"/>
              <a:t>Source : https://img.republicworld.com/republic-prod/stories/promolarge/xhdpi/15464311215c2caa9179681.jpeg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8953" y="5606534"/>
            <a:ext cx="43251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i="1" dirty="0"/>
              <a:t>Source: https://buddy4study.s3.ap-southeast-1.amazonaws.com/blog/uploads/2018/06/17062849/747_edu_loan_2jpg_130756.jpg</a:t>
            </a:r>
          </a:p>
        </p:txBody>
      </p:sp>
    </p:spTree>
    <p:extLst>
      <p:ext uri="{BB962C8B-B14F-4D97-AF65-F5344CB8AC3E}">
        <p14:creationId xmlns:p14="http://schemas.microsoft.com/office/powerpoint/2010/main" val="150905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69317" y="2218267"/>
            <a:ext cx="4709054" cy="576262"/>
          </a:xfrm>
        </p:spPr>
        <p:txBody>
          <a:bodyPr/>
          <a:lstStyle/>
          <a:p>
            <a:r>
              <a:rPr lang="en-IN" dirty="0"/>
              <a:t>Secured Loan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5276087" cy="2920998"/>
          </a:xfrm>
        </p:spPr>
        <p:txBody>
          <a:bodyPr/>
          <a:lstStyle/>
          <a:p>
            <a:r>
              <a:rPr lang="en-IN" dirty="0"/>
              <a:t>Needs security (Collateral) </a:t>
            </a:r>
          </a:p>
          <a:p>
            <a:pPr algn="just"/>
            <a:r>
              <a:rPr lang="en-IN" dirty="0"/>
              <a:t>Property / vehicle documents as collateral</a:t>
            </a:r>
          </a:p>
          <a:p>
            <a:r>
              <a:rPr lang="en-IN" dirty="0"/>
              <a:t>Interest rate is low as compared to unsecured loan</a:t>
            </a:r>
          </a:p>
          <a:p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490995" y="2218267"/>
            <a:ext cx="4722813" cy="576262"/>
          </a:xfrm>
        </p:spPr>
        <p:txBody>
          <a:bodyPr/>
          <a:lstStyle/>
          <a:p>
            <a:r>
              <a:rPr lang="en-IN" dirty="0"/>
              <a:t>Unsecured Loan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6225818" y="2870201"/>
            <a:ext cx="5405349" cy="2920998"/>
          </a:xfrm>
        </p:spPr>
        <p:txBody>
          <a:bodyPr/>
          <a:lstStyle/>
          <a:p>
            <a:pPr algn="just"/>
            <a:r>
              <a:rPr lang="en-IN" dirty="0"/>
              <a:t>Security not needed (no collateral)</a:t>
            </a:r>
          </a:p>
          <a:p>
            <a:pPr algn="just"/>
            <a:r>
              <a:rPr lang="en-IN" dirty="0"/>
              <a:t>No documents required as collateral</a:t>
            </a:r>
          </a:p>
          <a:p>
            <a:pPr algn="just"/>
            <a:r>
              <a:rPr lang="en-IN" dirty="0"/>
              <a:t>Interest rates are high as compared to secured loans</a:t>
            </a:r>
          </a:p>
        </p:txBody>
      </p:sp>
    </p:spTree>
    <p:extLst>
      <p:ext uri="{BB962C8B-B14F-4D97-AF65-F5344CB8AC3E}">
        <p14:creationId xmlns:p14="http://schemas.microsoft.com/office/powerpoint/2010/main" val="390103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Mortgage loan against property / Jewel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0171" y="2386499"/>
            <a:ext cx="5279290" cy="27242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0160" y="5791200"/>
            <a:ext cx="3639312" cy="454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1620222" y="5276010"/>
            <a:ext cx="25585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i="1" dirty="0"/>
              <a:t>Source : https://www.loanfasttrack.com/images/loan_against_property.jpg</a:t>
            </a:r>
          </a:p>
        </p:txBody>
      </p:sp>
      <p:pic>
        <p:nvPicPr>
          <p:cNvPr id="1026" name="Picture 2" descr="Mortgage of Jewellery Utensi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282" y="1915436"/>
            <a:ext cx="5261165" cy="366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763256" y="5791200"/>
            <a:ext cx="28072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i="1" dirty="0"/>
              <a:t>Source : https://www.cashyourjewellery.com/admin/assets/cimage/gold.jpg</a:t>
            </a:r>
          </a:p>
        </p:txBody>
      </p:sp>
    </p:spTree>
    <p:extLst>
      <p:ext uri="{BB962C8B-B14F-4D97-AF65-F5344CB8AC3E}">
        <p14:creationId xmlns:p14="http://schemas.microsoft.com/office/powerpoint/2010/main" val="211976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Mortgage loan against Property v/s jewel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/>
              <a:t>Mortgage loan against property</a:t>
            </a:r>
          </a:p>
          <a:p>
            <a:r>
              <a:rPr lang="en-IN" dirty="0"/>
              <a:t>Secured loan</a:t>
            </a:r>
          </a:p>
          <a:p>
            <a:r>
              <a:rPr lang="en-IN" dirty="0"/>
              <a:t>Property is mortgaged / collateral</a:t>
            </a:r>
          </a:p>
          <a:p>
            <a:r>
              <a:rPr lang="en-IN" dirty="0"/>
              <a:t>Rate of interest can be  around 8 to 10 %</a:t>
            </a:r>
          </a:p>
          <a:p>
            <a:r>
              <a:rPr lang="en-IN" dirty="0"/>
              <a:t>Tenure can be 3 to 15 years</a:t>
            </a:r>
          </a:p>
          <a:p>
            <a:r>
              <a:rPr lang="en-IN" dirty="0"/>
              <a:t>Amount is big as compared to jewel loan</a:t>
            </a:r>
          </a:p>
          <a:p>
            <a:r>
              <a:rPr lang="en-IN" dirty="0"/>
              <a:t>Top up loan over housing loan</a:t>
            </a:r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/>
              <a:t>Mortgage loan against Jewel</a:t>
            </a:r>
          </a:p>
          <a:p>
            <a:r>
              <a:rPr lang="en-IN" dirty="0"/>
              <a:t>Secured loan</a:t>
            </a:r>
          </a:p>
          <a:p>
            <a:r>
              <a:rPr lang="en-IN" dirty="0"/>
              <a:t>Jewel / gold is mortgaged / collateral</a:t>
            </a:r>
          </a:p>
          <a:p>
            <a:r>
              <a:rPr lang="en-IN" dirty="0"/>
              <a:t>Tenure can be shorter</a:t>
            </a:r>
          </a:p>
          <a:p>
            <a:r>
              <a:rPr lang="en-IN" dirty="0"/>
              <a:t>One time repayment possible</a:t>
            </a:r>
          </a:p>
          <a:p>
            <a:r>
              <a:rPr lang="en-IN" dirty="0"/>
              <a:t>Rate of interest is more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43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C3229-127F-6287-DD4D-5B7BCDD6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Cash advances and credit card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764CC5-7AD3-E61D-29BB-76066C4453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IN" sz="2400" dirty="0"/>
          </a:p>
          <a:p>
            <a:pPr algn="just"/>
            <a:r>
              <a:rPr lang="en-IN" dirty="0"/>
              <a:t>Cash advances is the facility provided by the card issuers.</a:t>
            </a:r>
          </a:p>
          <a:p>
            <a:pPr algn="just"/>
            <a:r>
              <a:rPr lang="en-IN" dirty="0"/>
              <a:t>Cash can be withdrawn immediately.</a:t>
            </a:r>
          </a:p>
          <a:p>
            <a:pPr algn="just"/>
            <a:r>
              <a:rPr lang="en-IN" dirty="0"/>
              <a:t>Rate of interest is  higher</a:t>
            </a:r>
          </a:p>
          <a:p>
            <a:pPr marL="0" indent="0" algn="just">
              <a:buNone/>
            </a:pPr>
            <a:endParaRPr lang="en-IN" dirty="0"/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1026" name="Picture 2" descr="What Is A Merchant Cash Advance?">
            <a:extLst>
              <a:ext uri="{FF2B5EF4-FFF2-40B4-BE49-F238E27FC236}">
                <a16:creationId xmlns:a16="http://schemas.microsoft.com/office/drawing/2014/main" id="{ACC81478-517D-6B08-9470-BD2E0BFA2DF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42067"/>
            <a:ext cx="5608324" cy="305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E57CF5-BF2E-E5B2-23ED-DEA2DAF2BDB0}"/>
              </a:ext>
            </a:extLst>
          </p:cNvPr>
          <p:cNvSpPr txBox="1"/>
          <p:nvPr/>
        </p:nvSpPr>
        <p:spPr>
          <a:xfrm>
            <a:off x="7553740" y="5436704"/>
            <a:ext cx="3001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i="1" dirty="0"/>
              <a:t>Source: https://www.become.co/blog/what-is-a-merchant-cash-advance/</a:t>
            </a:r>
          </a:p>
        </p:txBody>
      </p:sp>
    </p:spTree>
    <p:extLst>
      <p:ext uri="{BB962C8B-B14F-4D97-AF65-F5344CB8AC3E}">
        <p14:creationId xmlns:p14="http://schemas.microsoft.com/office/powerpoint/2010/main" val="95541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D216-83BF-5CF0-A151-B638507B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CREDIT CARD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0CE67-7399-C30B-7EA8-7FF0279A8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6055366" cy="3649133"/>
          </a:xfrm>
        </p:spPr>
        <p:txBody>
          <a:bodyPr/>
          <a:lstStyle/>
          <a:p>
            <a:r>
              <a:rPr lang="en-IN" dirty="0"/>
              <a:t>Credit card offered based on eligibility.</a:t>
            </a:r>
          </a:p>
          <a:p>
            <a:r>
              <a:rPr lang="en-IN" dirty="0"/>
              <a:t>Credit limit is set.</a:t>
            </a:r>
          </a:p>
          <a:p>
            <a:r>
              <a:rPr lang="en-IN" dirty="0"/>
              <a:t>Rate of interest is very high.</a:t>
            </a:r>
          </a:p>
          <a:p>
            <a:r>
              <a:rPr lang="en-IN" dirty="0"/>
              <a:t>EMI repayment is mandatory, failing attracts higher interest</a:t>
            </a:r>
          </a:p>
          <a:p>
            <a:r>
              <a:rPr lang="en-IN" dirty="0"/>
              <a:t>Credit period 45 to 60 days.</a:t>
            </a:r>
          </a:p>
          <a:p>
            <a:r>
              <a:rPr lang="en-IN" dirty="0"/>
              <a:t>Cash bag offers on credit card payments.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2050" name="Picture 2" descr="credit card | Britannica">
            <a:extLst>
              <a:ext uri="{FF2B5EF4-FFF2-40B4-BE49-F238E27FC236}">
                <a16:creationId xmlns:a16="http://schemas.microsoft.com/office/drawing/2014/main" id="{7026E249-45B3-FD4F-BA99-AEA8B3CDE97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89" y="1977516"/>
            <a:ext cx="4455442" cy="329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4D955-2407-5976-26B2-309F260F0041}"/>
              </a:ext>
            </a:extLst>
          </p:cNvPr>
          <p:cNvSpPr txBox="1"/>
          <p:nvPr/>
        </p:nvSpPr>
        <p:spPr>
          <a:xfrm>
            <a:off x="1567732" y="5419477"/>
            <a:ext cx="33801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" i="1" dirty="0"/>
              <a:t>Source : https://www.google.com/search?q=CREDIT+CARD&amp;tbm=isch&amp;ved=2ahUKEwjtr8Lu6aP6AhWuk9gFHesnDCwQ2-cCegQIABAA&amp;oq=CREDIT+CARD&amp;gs_lcp=CgNpbWcQAzIHCAAQsQMQQzIECAAQQzIECAAQQzILCAAQgAQQsQMQgwEyCAgAEIAEELEDMgUIABCABDILCAAQgAQQsQMQgwEyCAgAEIAEELEDMgUIABCABDILCAAQgAQQsQMQgwE6BAgjECc6BggAEB4QBzoHCCMQ6gIQJzoKCAAQsQMQgwEQQ1DYBViNL2DFMWgBcAB4BIAB9ASIAc8okgEMMC4xMy42LjMuMS4xmAEAoAEBqgELZ3dzLXdpei1pbWewAQrAAQE&amp;sclient=img&amp;ei=Le8pY63lIK6n4t4P68-w4AI&amp;bih=722&amp;biw=1536#imgrc=vHAu944Z407-0M</a:t>
            </a:r>
          </a:p>
        </p:txBody>
      </p:sp>
    </p:spTree>
    <p:extLst>
      <p:ext uri="{BB962C8B-B14F-4D97-AF65-F5344CB8AC3E}">
        <p14:creationId xmlns:p14="http://schemas.microsoft.com/office/powerpoint/2010/main" val="20719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D9F5A-6BEE-D0D1-7DF6-A9D4488C4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Payday loan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AA4E1-D004-9361-6996-E5C2CC67B1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Short term loans</a:t>
            </a:r>
          </a:p>
          <a:p>
            <a:r>
              <a:rPr lang="en-IN" dirty="0"/>
              <a:t>Tenure is of 30 days.</a:t>
            </a:r>
          </a:p>
          <a:p>
            <a:r>
              <a:rPr lang="en-IN" dirty="0"/>
              <a:t>Sanctioned on the basis of monthly income</a:t>
            </a:r>
          </a:p>
          <a:p>
            <a:r>
              <a:rPr lang="en-IN" dirty="0"/>
              <a:t>Rate of interest is high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3074" name="Picture 2" descr="Payday Loans">
            <a:extLst>
              <a:ext uri="{FF2B5EF4-FFF2-40B4-BE49-F238E27FC236}">
                <a16:creationId xmlns:a16="http://schemas.microsoft.com/office/drawing/2014/main" id="{387C82E2-DE24-C6DF-3441-9BEE6B40852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39" y="1903414"/>
            <a:ext cx="3887787" cy="38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80D61-759A-BC06-BA8A-3D9476315415}"/>
              </a:ext>
            </a:extLst>
          </p:cNvPr>
          <p:cNvSpPr txBox="1"/>
          <p:nvPr/>
        </p:nvSpPr>
        <p:spPr>
          <a:xfrm>
            <a:off x="7048500" y="6048345"/>
            <a:ext cx="29432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i="1" dirty="0"/>
              <a:t>Source: https://www.incharge.org/debt-relief/how-payday-loans-work/</a:t>
            </a:r>
          </a:p>
        </p:txBody>
      </p:sp>
    </p:spTree>
    <p:extLst>
      <p:ext uri="{BB962C8B-B14F-4D97-AF65-F5344CB8AC3E}">
        <p14:creationId xmlns:p14="http://schemas.microsoft.com/office/powerpoint/2010/main" val="194824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A81E8-62E1-688E-3D38-B7C3428C7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Debt consolidation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0E134-8625-8CA0-8702-6C87537C40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smtClean="0"/>
              <a:t>New loan to pay off old loans or liabilities</a:t>
            </a:r>
          </a:p>
          <a:p>
            <a:r>
              <a:rPr lang="en-IN" dirty="0" smtClean="0"/>
              <a:t>Multiple debts are combined in to single larger loan</a:t>
            </a:r>
          </a:p>
          <a:p>
            <a:r>
              <a:rPr lang="en-IN" dirty="0" smtClean="0"/>
              <a:t>Rate of interest is lower with lower EMIs</a:t>
            </a:r>
            <a:endParaRPr lang="en-IN" dirty="0"/>
          </a:p>
        </p:txBody>
      </p:sp>
      <p:pic>
        <p:nvPicPr>
          <p:cNvPr id="1026" name="Picture 2" descr="What is Debt Consolidation &amp; How to Do It | Credello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05162"/>
            <a:ext cx="4995863" cy="312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09344" y="6163056"/>
            <a:ext cx="33467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i="1" dirty="0"/>
              <a:t>Source: https://www.credello.com/wp-content/uploads/2021/12/What-is-Debt-consolidation.png</a:t>
            </a:r>
          </a:p>
        </p:txBody>
      </p:sp>
    </p:spTree>
    <p:extLst>
      <p:ext uri="{BB962C8B-B14F-4D97-AF65-F5344CB8AC3E}">
        <p14:creationId xmlns:p14="http://schemas.microsoft.com/office/powerpoint/2010/main" val="270827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F46E0-44B5-CACD-145E-137F1431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loan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6A968-6EB4-0814-B0CC-70CDC1F6CA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smtClean="0"/>
              <a:t>Used for running the business</a:t>
            </a:r>
          </a:p>
          <a:p>
            <a:r>
              <a:rPr lang="en-IN" dirty="0" smtClean="0"/>
              <a:t>Interest rates are high</a:t>
            </a:r>
          </a:p>
          <a:p>
            <a:r>
              <a:rPr lang="en-IN" dirty="0" smtClean="0"/>
              <a:t>Tax exemption is applicable</a:t>
            </a:r>
          </a:p>
          <a:p>
            <a:r>
              <a:rPr lang="en-IN" dirty="0" smtClean="0"/>
              <a:t>Liability is with all the partners in the company</a:t>
            </a:r>
          </a:p>
          <a:p>
            <a:r>
              <a:rPr lang="en-IN" dirty="0" smtClean="0"/>
              <a:t>Provided by banks, finance companies, </a:t>
            </a:r>
            <a:r>
              <a:rPr lang="en-IN" dirty="0" err="1" smtClean="0"/>
              <a:t>etc</a:t>
            </a:r>
            <a:endParaRPr lang="en-IN" dirty="0"/>
          </a:p>
        </p:txBody>
      </p:sp>
      <p:pic>
        <p:nvPicPr>
          <p:cNvPr id="2050" name="Picture 2" descr="Top 7 Loans You can get as a Business Owner - Finance Buddha Blog |  Enlighten Your Finance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81" y="2141538"/>
            <a:ext cx="4864500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9768" y="6172200"/>
            <a:ext cx="50017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i="1" dirty="0"/>
              <a:t>Source : https://i0.wp.com/financebuddha.com/blog/wp-content/uploads/2018/04/02165834/Business-Loans-for-startup.jpg?fit=945%2C709&amp;ssl=1</a:t>
            </a:r>
          </a:p>
        </p:txBody>
      </p:sp>
    </p:spTree>
    <p:extLst>
      <p:ext uri="{BB962C8B-B14F-4D97-AF65-F5344CB8AC3E}">
        <p14:creationId xmlns:p14="http://schemas.microsoft.com/office/powerpoint/2010/main" val="365628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 (Images)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1" y="1559529"/>
            <a:ext cx="11153774" cy="4231671"/>
          </a:xfrm>
        </p:spPr>
        <p:txBody>
          <a:bodyPr>
            <a:normAutofit/>
          </a:bodyPr>
          <a:lstStyle/>
          <a:p>
            <a:pPr algn="just"/>
            <a:r>
              <a:rPr lang="en-IN" sz="800" i="1" dirty="0"/>
              <a:t> </a:t>
            </a:r>
            <a:r>
              <a:rPr lang="en-IN" sz="700" i="1" dirty="0"/>
              <a:t>https://www.homecareassistancedenver.com/wp-content/uploads/2019/05/Importance-of-Family-in-Seniors-life-2.jpg</a:t>
            </a:r>
          </a:p>
          <a:p>
            <a:pPr algn="just"/>
            <a:r>
              <a:rPr lang="en-IN" sz="700" i="1" dirty="0"/>
              <a:t>https://static.vecteezy.com/system/resources/previews/004/238/639/original/investment-icon-with-outline-color-style-isolated-on-white-background-illustration-money-bag-sign-symbol-icon-concept-for-business-finance-industry-company-apps-web-and-all-project-free-vector.jpg</a:t>
            </a:r>
          </a:p>
          <a:p>
            <a:pPr algn="just"/>
            <a:r>
              <a:rPr lang="en-IN" sz="700" i="1" dirty="0"/>
              <a:t>https://previews.123rf.com/images/designofire/designofire1811/designofire181106596/113212518-loan-vector-icon-sign-icon-vector-illustration-for-personal-and-commercial-use-clean-look-trendy-ico.jpg</a:t>
            </a:r>
          </a:p>
          <a:p>
            <a:pPr algn="just"/>
            <a:r>
              <a:rPr lang="en-IN" sz="700" i="1" dirty="0"/>
              <a:t>https://banner2.cleanpng.com/20180903/tvq/kisspng-vehicle-insurance-portable-network-graphics-health-ycelsigorta-5b8d0d00b87fd2.7816230415359705607557.jpg</a:t>
            </a:r>
          </a:p>
          <a:p>
            <a:pPr algn="just"/>
            <a:r>
              <a:rPr lang="en-IN" sz="700" i="1" dirty="0"/>
              <a:t>https://5.imimg.com/data5/WV/BE/PP/SELLER-22642542/home-loan-services-500x500.jpg</a:t>
            </a:r>
          </a:p>
          <a:p>
            <a:pPr algn="just"/>
            <a:r>
              <a:rPr lang="en-IN" sz="700" i="1" dirty="0"/>
              <a:t>https://buddy4study.s3.ap-southeast-1.amazonaws.com/blog/uploads/2018/06/17062849/747_edu_loan_2jpg_130756.jpg</a:t>
            </a:r>
          </a:p>
          <a:p>
            <a:pPr algn="just"/>
            <a:r>
              <a:rPr lang="en-IN" sz="700" i="1" dirty="0"/>
              <a:t> https://img.republicworld.com/republic-prod/stories/promolarge/xhdpi/15464311215c2caa9179681.jpeg</a:t>
            </a:r>
          </a:p>
          <a:p>
            <a:pPr algn="just"/>
            <a:r>
              <a:rPr lang="en-IN" sz="700" i="1" dirty="0"/>
              <a:t> https://media.istockphoto.com/vectors/vector-illustration-of-red-house-icon-vector-id155666671?k=20&amp;m=155666671&amp;s=612x612&amp;w=0&amp;h=sL5gRpVmrGcZBVu5jEjF5Ne7A4ZrBCuh5d6DpRv3mps</a:t>
            </a:r>
          </a:p>
          <a:p>
            <a:pPr algn="just"/>
            <a:r>
              <a:rPr lang="en-IN" sz="700" i="1" dirty="0"/>
              <a:t>https://img.freepik.com/free-vector/seasonal-sale-discounts-presents-purchase-visiting-boutiques-luxury-shopping-price-reduction-promotional-coupons-special-holiday-offers-vector-isolated-concept-metaphor-illustration_335657-2766.jpg?w=2000</a:t>
            </a:r>
          </a:p>
          <a:p>
            <a:pPr algn="just"/>
            <a:r>
              <a:rPr lang="en-IN" sz="700" i="1" dirty="0"/>
              <a:t>https://insurance-blog-cms.s3.ap-south-1.amazonaws.com/how_to_transfer_your_insurance_before_selling_the_second_hand_car_bfb6c74748.png</a:t>
            </a:r>
          </a:p>
          <a:p>
            <a:pPr algn="just"/>
            <a:r>
              <a:rPr lang="en-IN" sz="700" i="1" dirty="0"/>
              <a:t>https://media.istockphoto.com/vectors/doctor-visits-a-patient-lying-on-hospital-bed-senior-man-resting-in-a-vector-id857511756?k=20&amp;m=857511756&amp;s=612x612&amp;w=0&amp;h=f1R16mnQlloZUKzcr1Rxa5wOqT2alUFhj8piBL_3Cf8</a:t>
            </a:r>
          </a:p>
          <a:p>
            <a:pPr algn="just"/>
            <a:r>
              <a:rPr lang="en-IN" sz="700" i="1" dirty="0"/>
              <a:t> https://akm-img-a-in.tosshub.com/indiatoday/images/story/201810/online-3412473_1920.jpeg?meGHIUut1mybIL3pem8eWqk34osmW3Zi&amp;size=770:433</a:t>
            </a:r>
          </a:p>
          <a:p>
            <a:pPr algn="just"/>
            <a:r>
              <a:rPr lang="en-IN" sz="700" i="1" dirty="0"/>
              <a:t>https://img.etimg.com/thumb/msid-90199531,width-640,resizemode-4,imgsize-22378/important-mutual-fund-information.jpg</a:t>
            </a:r>
          </a:p>
          <a:p>
            <a:pPr algn="just"/>
            <a:r>
              <a:rPr lang="en-IN" sz="700" i="1" dirty="0"/>
              <a:t>https://abcscprod.azureedge.net/-/media/Project/ABCL/Internal_Images_526x230/526x230/Pension/Advantages-of-pension-plans_526_230_I_PF_001.ashx?revision=2ca2f02d-88aa-4ae6-9a38-6c81db1eca68&amp;modified=20210225112501</a:t>
            </a:r>
          </a:p>
          <a:p>
            <a:pPr algn="just"/>
            <a:r>
              <a:rPr lang="en-IN" sz="700" i="1" dirty="0"/>
              <a:t>https://www.kindpng.com/picc/m/113-1138696_thinking-clip-art-pictures-free-clipart-images-transparent.png</a:t>
            </a:r>
          </a:p>
          <a:p>
            <a:pPr algn="just"/>
            <a:endParaRPr lang="en-IN" sz="700" dirty="0"/>
          </a:p>
          <a:p>
            <a:pPr algn="just"/>
            <a:endParaRPr lang="en-IN" sz="700" dirty="0"/>
          </a:p>
        </p:txBody>
      </p:sp>
    </p:spTree>
    <p:extLst>
      <p:ext uri="{BB962C8B-B14F-4D97-AF65-F5344CB8AC3E}">
        <p14:creationId xmlns:p14="http://schemas.microsoft.com/office/powerpoint/2010/main" val="335889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b="1" dirty="0" smtClean="0"/>
          </a:p>
          <a:p>
            <a:endParaRPr lang="en-IN" b="1" dirty="0"/>
          </a:p>
          <a:p>
            <a:endParaRPr lang="en-IN" b="1" dirty="0" smtClean="0"/>
          </a:p>
          <a:p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4294967295"/>
          </p:nvPr>
        </p:nvSpPr>
        <p:spPr>
          <a:xfrm>
            <a:off x="3401568" y="2142067"/>
            <a:ext cx="8549640" cy="4432469"/>
          </a:xfrm>
        </p:spPr>
        <p:txBody>
          <a:bodyPr>
            <a:noAutofit/>
          </a:bodyPr>
          <a:lstStyle/>
          <a:p>
            <a:pPr algn="just"/>
            <a:endParaRPr lang="en-IN" sz="2200" b="1" dirty="0" smtClean="0"/>
          </a:p>
          <a:p>
            <a:pPr algn="just"/>
            <a:endParaRPr lang="en-IN" sz="2200" b="1" dirty="0"/>
          </a:p>
          <a:p>
            <a:pPr algn="just"/>
            <a:r>
              <a:rPr lang="en-IN" sz="2200" b="1" dirty="0" smtClean="0"/>
              <a:t>George </a:t>
            </a:r>
            <a:r>
              <a:rPr lang="en-IN" sz="2200" b="1" dirty="0"/>
              <a:t>R. Terry,</a:t>
            </a:r>
            <a:r>
              <a:rPr lang="en-IN" sz="2200" dirty="0"/>
              <a:t> </a:t>
            </a:r>
            <a:r>
              <a:rPr lang="en-IN" sz="2200" i="1" dirty="0"/>
              <a:t>''Management Is a distinct process consisting of planning, organising, actuating and controlling; utilising in each both science and art, and followed in order to accomplish </a:t>
            </a:r>
            <a:r>
              <a:rPr lang="en-IN" sz="2200" i="1" dirty="0" smtClean="0"/>
              <a:t>pre-determined objectives</a:t>
            </a:r>
            <a:r>
              <a:rPr lang="en-IN" sz="2200" i="1" dirty="0"/>
              <a:t>."</a:t>
            </a:r>
            <a:r>
              <a:rPr lang="en-IN" sz="2200" dirty="0"/>
              <a:t/>
            </a:r>
            <a:br>
              <a:rPr lang="en-IN" sz="2200" dirty="0"/>
            </a:br>
            <a:endParaRPr lang="en-IN" sz="2200" dirty="0" smtClean="0"/>
          </a:p>
          <a:p>
            <a:pPr algn="just"/>
            <a:endParaRPr lang="en-US" sz="2200" b="1" dirty="0" smtClean="0"/>
          </a:p>
          <a:p>
            <a:pPr algn="just"/>
            <a:r>
              <a:rPr lang="en-IN" sz="2200" b="1" dirty="0" smtClean="0"/>
              <a:t>F.W</a:t>
            </a:r>
            <a:r>
              <a:rPr lang="en-IN" sz="2200" b="1" dirty="0"/>
              <a:t>. Taylor,</a:t>
            </a:r>
            <a:r>
              <a:rPr lang="en-IN" sz="2200" dirty="0"/>
              <a:t> </a:t>
            </a:r>
            <a:r>
              <a:rPr lang="en-IN" sz="2200" i="1" dirty="0"/>
              <a:t>"Management is the art of knowing what you want to do and then seeing that </a:t>
            </a:r>
            <a:r>
              <a:rPr lang="en-IN" sz="2200" i="1" dirty="0" smtClean="0"/>
              <a:t>you </a:t>
            </a:r>
            <a:r>
              <a:rPr lang="en-IN" sz="2200" i="1" dirty="0"/>
              <a:t>do it in the best and the </a:t>
            </a:r>
            <a:r>
              <a:rPr lang="en-IN" sz="2200" i="1" dirty="0" smtClean="0"/>
              <a:t>cheapest </a:t>
            </a:r>
            <a:r>
              <a:rPr lang="en-IN" sz="2200" i="1" dirty="0"/>
              <a:t>may."</a:t>
            </a:r>
            <a:r>
              <a:rPr lang="en-IN" sz="2200" dirty="0"/>
              <a:t/>
            </a:r>
            <a:br>
              <a:rPr lang="en-IN" sz="2200" dirty="0"/>
            </a:br>
            <a:endParaRPr lang="en-US" sz="2200" dirty="0"/>
          </a:p>
          <a:p>
            <a:pPr algn="just"/>
            <a:endParaRPr lang="en-IN" sz="2200" dirty="0"/>
          </a:p>
        </p:txBody>
      </p:sp>
      <p:pic>
        <p:nvPicPr>
          <p:cNvPr id="6" name="Content Placeholder 3" descr="http://www.whatishumanresource.com/_/rsrc/1472783158775/management-definitions-by-great-management-scholars/196Terry.jpg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352048" y="2142067"/>
            <a:ext cx="1555744" cy="19910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016" y="4510363"/>
            <a:ext cx="1498889" cy="199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5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principles</a:t>
            </a:r>
            <a:endParaRPr lang="en-IN" dirty="0"/>
          </a:p>
        </p:txBody>
      </p:sp>
      <p:pic>
        <p:nvPicPr>
          <p:cNvPr id="4" name="Content Placeholder 3" descr="Four Steps of Management Process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3240" y="1764792"/>
            <a:ext cx="5861304" cy="44439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248656" y="6345936"/>
            <a:ext cx="2185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i="1" dirty="0" smtClean="0"/>
              <a:t>Source : https</a:t>
            </a:r>
            <a:r>
              <a:rPr lang="en-IN" sz="600" i="1" dirty="0"/>
              <a:t>://iedunote.com/steps-management-process</a:t>
            </a:r>
          </a:p>
          <a:p>
            <a:endParaRPr lang="en-IN" sz="600" dirty="0"/>
          </a:p>
        </p:txBody>
      </p:sp>
    </p:spTree>
    <p:extLst>
      <p:ext uri="{BB962C8B-B14F-4D97-AF65-F5344CB8AC3E}">
        <p14:creationId xmlns:p14="http://schemas.microsoft.com/office/powerpoint/2010/main" val="36011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175" y="4829890"/>
            <a:ext cx="2380162" cy="13384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86927" y="2225419"/>
            <a:ext cx="2173549" cy="2302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940" y="170268"/>
            <a:ext cx="1677521" cy="15349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02935" y="4566248"/>
            <a:ext cx="2085923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" i="1" dirty="0"/>
              <a:t>Source: https://www.kindpng.com/picc/m/113-1138696_thinking-clip-art-pictures-free-clipart-images-transparent.png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66943" y="1716211"/>
            <a:ext cx="19202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" i="1" dirty="0"/>
              <a:t>Source: https://media.istockphoto.com/vectors/vector-illustration-of-red-house-icon-vector-id155666671?k=20&amp;m=155666671&amp;s=612x612&amp;w=0&amp;h=sL5gRpVmrGcZBVu5jEjF5Ne7A4ZrBCuh5d6DpRv3mps=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33117" y="6168345"/>
            <a:ext cx="14904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" i="1" dirty="0"/>
              <a:t>Source: https://akm-img-a-in.tosshub.com/indiatoday/images/story/201810/online-3412473_1920.jpeg?meGHIUut1mybIL3pem8eWqk34osmW3Zi&amp;size=770:433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430" y="504149"/>
            <a:ext cx="1667167" cy="16671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18430" y="2175576"/>
            <a:ext cx="16413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" i="1" dirty="0"/>
              <a:t>Source: https://img.freepik.com/free-vector/seasonal-sale-discounts-presents-purchase-visiting-boutiques-luxury-shopping-price-reduction-promotional-coupons-special-holiday-offers-vector-isolated-concept-metaphor-illustration_335657-2766.jpg?w=2000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397" y="4910328"/>
            <a:ext cx="2380173" cy="133289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96402" y="6243225"/>
            <a:ext cx="1911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" i="1" dirty="0"/>
              <a:t>Source: https://higherlogicdownload.s3.amazonaws.com/SRAINTERNATIONAL/UploadedImages/167e255a-8759-4a2f-92f6-591d6d8f7afb/Catalyst-pictures/Text-body-images/april2021/Picture_2_Travel.jpeg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5310" y="5169165"/>
            <a:ext cx="2017114" cy="14271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02935" y="6596306"/>
            <a:ext cx="20482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" i="1" dirty="0"/>
              <a:t>Source: https://media.istockphoto.com/vectors/doctor-visits-a-patient-lying-on-hospital-bed-senior-man-resting-in-a-vector-id857511756?k=20&amp;m=857511756&amp;s=612x612&amp;w=0&amp;h=f1R16mnQlloZUKzcr1Rxa5wOqT2alUFhj8piBL_3Cf8=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841" y="2662742"/>
            <a:ext cx="2393783" cy="134254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92789" y="4019176"/>
            <a:ext cx="18928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" i="1" dirty="0"/>
              <a:t>Source: https://insurance-blog-cms.s3.ap-south-1.amazonaws.com/how_to_transfer_your_insurance_before_selling_the_second_hand_car_bfb6c74748.png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8223" y="609600"/>
            <a:ext cx="2663974" cy="139712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8573" y="2676612"/>
            <a:ext cx="1979749" cy="148481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457609" y="4161424"/>
            <a:ext cx="13960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" i="1" dirty="0"/>
              <a:t>Source: https://img.etimg.com/thumb/msid-90199531,width-640,resizemode-4,imgsize-22378/important-mutual-fund-information.jpg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68223" y="2040753"/>
            <a:ext cx="21488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" i="1" dirty="0"/>
              <a:t>Source: https://abcscprod.azureedge.net/-/media/Project/ABCL/Internal_Images_526x230/526x230/Pension/Advantages-of-pension-plans_526_230_I_PF_001.ashx?revision=2ca2f02d-88aa-4ae6-9a38-6c81db1eca68&amp;modified=20210225112501</a:t>
            </a:r>
          </a:p>
        </p:txBody>
      </p:sp>
    </p:spTree>
    <p:extLst>
      <p:ext uri="{BB962C8B-B14F-4D97-AF65-F5344CB8AC3E}">
        <p14:creationId xmlns:p14="http://schemas.microsoft.com/office/powerpoint/2010/main" val="105054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4" grpId="0"/>
      <p:bldP spid="16" grpId="0"/>
      <p:bldP spid="18" grpId="0"/>
      <p:bldP spid="20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472" y="1675446"/>
            <a:ext cx="3065528" cy="29323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323" y="4731214"/>
            <a:ext cx="326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600" i="1" dirty="0"/>
              <a:t>Source: https://static.vecteezy.com/system/resources/previews/004/238/639/original/investment-icon-with-outline-color-style-isolated-on-white-background-illustration-money-bag-sign-symbol-icon-concept-for-business-finance-industry-company-apps-web-and-all-project-free-vector.jpg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383" y="1690688"/>
            <a:ext cx="3271193" cy="29171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50731" y="4774015"/>
            <a:ext cx="366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i="1" dirty="0"/>
              <a:t>Source: https://previews.123rf.com/images/designofire/designofire1811/designofire181106596/113212518-loan-vector-icon-sign-icon-vector-illustration-for-personal-and-commercial-use-clean-look-trendy-ico.jpg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959" y="1690688"/>
            <a:ext cx="2734793" cy="29171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16409" y="4784651"/>
            <a:ext cx="317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i="1" dirty="0"/>
              <a:t>Source: https://banner2.cleanpng.com/20180903/tvq/kisspng-vehicle-insurance-portable-network-graphics-health-ycelsigorta-5b8d0d00b87fd2.7816230415359705607557.jpg</a:t>
            </a:r>
          </a:p>
          <a:p>
            <a:endParaRPr lang="en-IN" sz="6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646900" y="714517"/>
            <a:ext cx="3166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+mj-lt"/>
              </a:rPr>
              <a:t>INVESTMENTS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84477" y="714517"/>
            <a:ext cx="1622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+mj-lt"/>
              </a:rPr>
              <a:t>LOANS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16409" y="714517"/>
            <a:ext cx="2935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+mj-lt"/>
              </a:rPr>
              <a:t>INSURANCES</a:t>
            </a:r>
          </a:p>
        </p:txBody>
      </p:sp>
    </p:spTree>
    <p:extLst>
      <p:ext uri="{BB962C8B-B14F-4D97-AF65-F5344CB8AC3E}">
        <p14:creationId xmlns:p14="http://schemas.microsoft.com/office/powerpoint/2010/main" val="33665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5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383" y="1690688"/>
            <a:ext cx="3271193" cy="29171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50731" y="4774015"/>
            <a:ext cx="366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i="1" dirty="0"/>
              <a:t>Source: https://previews.123rf.com/images/designofire/designofire1811/designofire181106596/113212518-loan-vector-icon-sign-icon-vector-illustration-for-personal-and-commercial-use-clean-look-trendy-ico.jpg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84477" y="714517"/>
            <a:ext cx="1622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+mj-lt"/>
              </a:rPr>
              <a:t>LOANS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489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loans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1" y="1730495"/>
            <a:ext cx="4983479" cy="4734305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25983" y="2142067"/>
            <a:ext cx="4995332" cy="3649133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Home</a:t>
            </a:r>
          </a:p>
          <a:p>
            <a:r>
              <a:rPr lang="en-IN" dirty="0"/>
              <a:t>Automobile</a:t>
            </a:r>
          </a:p>
          <a:p>
            <a:r>
              <a:rPr lang="en-IN" dirty="0"/>
              <a:t>Personal</a:t>
            </a:r>
          </a:p>
          <a:p>
            <a:r>
              <a:rPr lang="en-IN" dirty="0"/>
              <a:t>Student / Education</a:t>
            </a:r>
          </a:p>
          <a:p>
            <a:r>
              <a:rPr lang="en-IN" dirty="0"/>
              <a:t>Mortgages : against a property / jewel</a:t>
            </a:r>
          </a:p>
          <a:p>
            <a:r>
              <a:rPr lang="en-IN" dirty="0"/>
              <a:t>Cash Advances</a:t>
            </a:r>
          </a:p>
          <a:p>
            <a:r>
              <a:rPr lang="en-IN" dirty="0"/>
              <a:t>Credit cards</a:t>
            </a:r>
          </a:p>
          <a:p>
            <a:r>
              <a:rPr lang="en-IN" dirty="0"/>
              <a:t>Payday</a:t>
            </a:r>
          </a:p>
          <a:p>
            <a:r>
              <a:rPr lang="en-IN" dirty="0"/>
              <a:t>Dept Consolidation</a:t>
            </a:r>
          </a:p>
          <a:p>
            <a:r>
              <a:rPr lang="en-IN" dirty="0"/>
              <a:t>Business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2104" y="6574536"/>
            <a:ext cx="53218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dirty="0"/>
              <a:t>https://thumbs.dreamstime.com/b/types-loans-credits-leasings-as-financial-funding-outline-diagram-set-leasing-collection-debt-classification-215847218.jpg</a:t>
            </a:r>
          </a:p>
        </p:txBody>
      </p:sp>
    </p:spTree>
    <p:extLst>
      <p:ext uri="{BB962C8B-B14F-4D97-AF65-F5344CB8AC3E}">
        <p14:creationId xmlns:p14="http://schemas.microsoft.com/office/powerpoint/2010/main" val="326667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loan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4" y="1444752"/>
            <a:ext cx="5854993" cy="5085905"/>
          </a:xfrm>
        </p:spPr>
        <p:txBody>
          <a:bodyPr>
            <a:noAutofit/>
          </a:bodyPr>
          <a:lstStyle/>
          <a:p>
            <a:pPr algn="just"/>
            <a:endParaRPr lang="en-US" sz="1400" dirty="0"/>
          </a:p>
          <a:p>
            <a:pPr algn="just"/>
            <a:r>
              <a:rPr lang="en-US" sz="1400" dirty="0"/>
              <a:t>Secured loan</a:t>
            </a:r>
          </a:p>
          <a:p>
            <a:pPr algn="just"/>
            <a:r>
              <a:rPr lang="en-US" sz="1400" dirty="0"/>
              <a:t>Collateral - Property (documents / agreement)</a:t>
            </a:r>
          </a:p>
          <a:p>
            <a:pPr algn="just"/>
            <a:r>
              <a:rPr lang="en-US" sz="1400" dirty="0"/>
              <a:t>Disbursed as per the demand of the builder / lump sum</a:t>
            </a:r>
          </a:p>
          <a:p>
            <a:pPr algn="just"/>
            <a:r>
              <a:rPr lang="en-US" sz="1400" dirty="0"/>
              <a:t>High-value funding </a:t>
            </a:r>
          </a:p>
          <a:p>
            <a:pPr algn="just"/>
            <a:r>
              <a:rPr lang="en-US" sz="1400" dirty="0"/>
              <a:t>Economical interest rates</a:t>
            </a:r>
          </a:p>
          <a:p>
            <a:pPr algn="just"/>
            <a:r>
              <a:rPr lang="en-US" sz="1400" dirty="0"/>
              <a:t>Long tenure (10 to 20 years)</a:t>
            </a:r>
          </a:p>
          <a:p>
            <a:pPr algn="just"/>
            <a:r>
              <a:rPr lang="en-US" sz="1400" dirty="0"/>
              <a:t>Repayment through EMIs</a:t>
            </a:r>
          </a:p>
          <a:p>
            <a:pPr algn="just"/>
            <a:r>
              <a:rPr lang="en-US" sz="1400" dirty="0"/>
              <a:t>Income tax rebate on  interest and principal amount paid</a:t>
            </a:r>
          </a:p>
          <a:p>
            <a:pPr algn="just"/>
            <a:r>
              <a:rPr lang="en-US" sz="1400" dirty="0"/>
              <a:t>After repayment the property’s title is transferred back to the borrower</a:t>
            </a:r>
          </a:p>
          <a:p>
            <a:pPr algn="just"/>
            <a:endParaRPr lang="en-US" sz="1400" dirty="0"/>
          </a:p>
          <a:p>
            <a:pPr algn="just"/>
            <a:r>
              <a:rPr lang="en-IN" sz="1400" dirty="0"/>
              <a:t>https://portal.hdfc.com/home-loan/apply-now</a:t>
            </a:r>
          </a:p>
          <a:p>
            <a:pPr algn="just"/>
            <a:r>
              <a:rPr lang="en-IN" sz="1400" dirty="0"/>
              <a:t>https://loans.icicibank.com/loans/home-loan/#/home-loan-application</a:t>
            </a:r>
          </a:p>
          <a:p>
            <a:pPr algn="just"/>
            <a:r>
              <a:rPr lang="en-IN" sz="1400" dirty="0"/>
              <a:t>https://</a:t>
            </a:r>
            <a:r>
              <a:rPr lang="en-IN" sz="1400" dirty="0" smtClean="0"/>
              <a:t>www.google.com/search?q=sbi+home+loan</a:t>
            </a:r>
          </a:p>
          <a:p>
            <a:pPr algn="just"/>
            <a:r>
              <a:rPr lang="en-IN" sz="1400" dirty="0" smtClean="0"/>
              <a:t>https</a:t>
            </a:r>
            <a:r>
              <a:rPr lang="en-IN" sz="1400" dirty="0"/>
              <a:t>://www.bankofbaroda.in/calculators/home-loan-emi-calculator</a:t>
            </a:r>
          </a:p>
          <a:p>
            <a:endParaRPr lang="en-IN" sz="1400" dirty="0"/>
          </a:p>
        </p:txBody>
      </p:sp>
      <p:pic>
        <p:nvPicPr>
          <p:cNvPr id="1026" name="Picture 2" descr="Home Loan - Home Loan Services Service Provider from Ghaziabad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" y="1940369"/>
            <a:ext cx="4590288" cy="459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80160" y="6583680"/>
            <a:ext cx="3264408" cy="192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i="1" dirty="0"/>
              <a:t>Source: https://5.imimg.com/data5/WV/BE/PP/SELLER-22642542/home-loan-services-500x500.jpg</a:t>
            </a:r>
          </a:p>
        </p:txBody>
      </p:sp>
    </p:spTree>
    <p:extLst>
      <p:ext uri="{BB962C8B-B14F-4D97-AF65-F5344CB8AC3E}">
        <p14:creationId xmlns:p14="http://schemas.microsoft.com/office/powerpoint/2010/main" val="424178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Automobile loan (Car Loan)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0" y="1794594"/>
            <a:ext cx="5980176" cy="4706790"/>
          </a:xfrm>
        </p:spPr>
        <p:txBody>
          <a:bodyPr>
            <a:noAutofit/>
          </a:bodyPr>
          <a:lstStyle/>
          <a:p>
            <a:pPr algn="just"/>
            <a:endParaRPr lang="en-US" sz="1400" dirty="0"/>
          </a:p>
          <a:p>
            <a:pPr algn="just"/>
            <a:r>
              <a:rPr lang="en-US" sz="1400" dirty="0"/>
              <a:t>Secured loan</a:t>
            </a:r>
          </a:p>
          <a:p>
            <a:pPr algn="just"/>
            <a:r>
              <a:rPr lang="en-US" sz="1400" dirty="0"/>
              <a:t>Collateral – Automobile (documents)</a:t>
            </a:r>
          </a:p>
          <a:p>
            <a:pPr algn="just"/>
            <a:r>
              <a:rPr lang="en-US" sz="1400" dirty="0"/>
              <a:t>Medium-value funding </a:t>
            </a:r>
          </a:p>
          <a:p>
            <a:pPr algn="just"/>
            <a:r>
              <a:rPr lang="en-US" sz="1400" dirty="0"/>
              <a:t>Economical interest rates (&gt; home loan)</a:t>
            </a:r>
          </a:p>
          <a:p>
            <a:pPr algn="just"/>
            <a:r>
              <a:rPr lang="en-US" sz="1400" dirty="0"/>
              <a:t>Short tenure (5 to 7 years)</a:t>
            </a:r>
          </a:p>
          <a:p>
            <a:pPr algn="just"/>
            <a:r>
              <a:rPr lang="en-US" sz="1400" dirty="0"/>
              <a:t>Repayment through EMIs. </a:t>
            </a:r>
          </a:p>
          <a:p>
            <a:pPr algn="just"/>
            <a:r>
              <a:rPr lang="en-US" sz="1400" dirty="0"/>
              <a:t>After repayment the automobile’s title is transferred back to the borrower.</a:t>
            </a:r>
          </a:p>
          <a:p>
            <a:pPr algn="just"/>
            <a:endParaRPr lang="en-US" sz="1400" dirty="0"/>
          </a:p>
          <a:p>
            <a:pPr algn="just"/>
            <a:r>
              <a:rPr lang="en-IN" sz="1400" dirty="0"/>
              <a:t>https://</a:t>
            </a:r>
            <a:r>
              <a:rPr lang="en-IN" sz="1400" dirty="0" smtClean="0"/>
              <a:t>www.hdfcbank.com/personal/borrow/popular-loans/new-car-loan</a:t>
            </a:r>
            <a:endParaRPr lang="en-IN" sz="1400" dirty="0"/>
          </a:p>
          <a:p>
            <a:pPr algn="just"/>
            <a:r>
              <a:rPr lang="en-IN" sz="1400" dirty="0"/>
              <a:t>https://iciciauto.com</a:t>
            </a:r>
            <a:r>
              <a:rPr lang="en-IN" sz="1400" dirty="0" smtClean="0"/>
              <a:t>/</a:t>
            </a:r>
          </a:p>
          <a:p>
            <a:pPr algn="just"/>
            <a:r>
              <a:rPr lang="en-IN" sz="1400" dirty="0"/>
              <a:t>https://sbi.co.in/web/personal-banking/loans/auto-loans/sbi-new-car-loan-scheme</a:t>
            </a:r>
            <a:endParaRPr lang="en-IN" sz="1400" dirty="0" smtClean="0"/>
          </a:p>
          <a:p>
            <a:pPr algn="just"/>
            <a:r>
              <a:rPr lang="en-IN" sz="1400" dirty="0"/>
              <a:t>https://www.bankofbaroda.in/personal-banking/loans/vehicle-loan/baroda-auto-loan-for-pre-owned-car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80160" y="6583680"/>
            <a:ext cx="3264408" cy="192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i="1" dirty="0"/>
              <a:t>Source: https://5.imimg.com/data5/WV/BE/PP/SELLER-22642542/home-loan-services-500x500.jpg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Car Loan Options: Used Auto Loans vs. New Car Loa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12" y="2142067"/>
            <a:ext cx="4984485" cy="418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03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1052</TotalTime>
  <Words>686</Words>
  <Application>Microsoft Office PowerPoint</Application>
  <PresentationFormat>Widescreen</PresentationFormat>
  <Paragraphs>152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Celestial</vt:lpstr>
      <vt:lpstr>A Perfect family…</vt:lpstr>
      <vt:lpstr>management</vt:lpstr>
      <vt:lpstr>Management principles</vt:lpstr>
      <vt:lpstr>PowerPoint Presentation</vt:lpstr>
      <vt:lpstr>PowerPoint Presentation</vt:lpstr>
      <vt:lpstr>PowerPoint Presentation</vt:lpstr>
      <vt:lpstr>Types of loans</vt:lpstr>
      <vt:lpstr>Home loan</vt:lpstr>
      <vt:lpstr>Automobile loan (Car Loan)</vt:lpstr>
      <vt:lpstr>Student / education loan</vt:lpstr>
      <vt:lpstr>Contd..</vt:lpstr>
      <vt:lpstr>Mortgage loan against property / Jewel</vt:lpstr>
      <vt:lpstr>Mortgage loan against Property v/s jewel</vt:lpstr>
      <vt:lpstr>Cash advances and credit card</vt:lpstr>
      <vt:lpstr>CREDIT CARD</vt:lpstr>
      <vt:lpstr>Payday loan</vt:lpstr>
      <vt:lpstr>Debt consolidation</vt:lpstr>
      <vt:lpstr>Business loan</vt:lpstr>
      <vt:lpstr>References (Images)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Perfect happy family…</dc:title>
  <dc:creator>Manali Godse</dc:creator>
  <cp:lastModifiedBy>Sanket Parab</cp:lastModifiedBy>
  <cp:revision>53</cp:revision>
  <dcterms:created xsi:type="dcterms:W3CDTF">2022-07-14T11:14:32Z</dcterms:created>
  <dcterms:modified xsi:type="dcterms:W3CDTF">2022-11-21T08:57:50Z</dcterms:modified>
</cp:coreProperties>
</file>